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91" r:id="rId32"/>
    <p:sldId id="290" r:id="rId33"/>
    <p:sldId id="289" r:id="rId34"/>
    <p:sldId id="292" r:id="rId35"/>
    <p:sldId id="294" r:id="rId36"/>
    <p:sldId id="293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11" r:id="rId49"/>
    <p:sldId id="306" r:id="rId50"/>
    <p:sldId id="310" r:id="rId51"/>
    <p:sldId id="309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261" r:id="rId62"/>
    <p:sldId id="321" r:id="rId63"/>
    <p:sldId id="322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B5F63-CEB4-449A-8B93-4FBD1AE01BAD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83F51-20DE-43A1-BC6F-7FC189010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031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83F51-20DE-43A1-BC6F-7FC1890105D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0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EC696-E194-2042-4EE9-69B26A768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A82E1A-6693-F917-F4F7-A3F3F9254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BB52B8-ED76-7C60-7368-05B7555F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AB8E01-BCEC-2536-29E3-D1BF0B69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CD654-D10C-8227-A6A1-CB6AC0C5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88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26588-187D-8B39-FBE3-58AE459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D814FC-4C95-0D08-0EEE-0C0A078EB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FB997A-AAF0-48CF-7D80-AF60D147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A2FD0-360C-AF7A-94AB-30A905E4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FC8C8E-4780-8A41-B043-327D3B035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50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3AB692-2BA6-6834-FAD7-500F5D295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2C1FE-9BDC-79BC-BF69-64449F8EA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957C0D-1EF2-8CAB-8316-A216BCD8E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27B38B-81E5-477E-B91E-BC272528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6A0C28-757D-3FEA-119C-8D8FFDFB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75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19990-C7E9-FD00-14E4-EC4CA329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10F22-2CB9-F1D0-7C27-AD7D2089B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C30CB9-9FC2-CCC0-9CC0-BEC19D7E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DA805-087E-2283-2DE2-8B09D6F7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EB1D53-0BC0-D884-7DCA-7B452DA1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98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D4100-8E85-88FF-7198-101352DF9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E089C9-2F36-7AFC-2094-EB5F3DBCD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3465B-9EF2-A2F0-EB34-F22F6D46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46D9D8-8A7A-6DD1-FD19-F9A9092B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2FED5-0771-D710-8260-EF3D1111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72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8F6B8-6856-B823-2C9D-D200AC39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CBA66A-3097-E226-9BB6-10CF82E81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064CE7-46CD-042E-6953-A8C02B97F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A1D602-576C-8A08-53B0-5B0E5E7C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9FAA2F-2266-CB56-8BCA-E0CFB6D3C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2D4997-4BB1-3C80-ED00-70CB00DD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56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AED62-F198-BA19-2999-F6BD21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B0910F-0D96-0650-7621-0278D69A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4B0EC0-BBF7-C26C-C89A-BCD7AD7C0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B8AF11-86ED-894B-5BC5-C65185F21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EAB944-98DF-FE08-8749-39ECE9037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F598BB-4192-AED0-DF7D-5699E152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55ACB8-F9A9-6AEF-3358-51631992A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EDEA26-121E-A350-D1A5-1A988FE5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78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78820-94B4-3D05-1406-02EFEDD32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2F3400-0A9A-1C93-F7E9-CEC0FD2D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C2EDBD-0930-BCA8-E6F0-E9C6111D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548591-E7BA-D996-B463-282C75FFA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29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1A94E7-23F4-D207-8D4B-97D86EF7D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21E7D9-B90E-371B-28C2-FC11F497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623FA2-8FB3-8A80-5572-BB55782D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05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A10CA-F821-050F-B506-EC929C70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E8C8B5-22C1-DE10-19BD-1D70F1806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E30345-7208-0B9C-6157-B89F7F270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D6B760-FB39-83FE-7B85-449CD59F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41717E-2BAE-7F21-813A-4D84909B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422ED6-3909-6147-BC77-9A2E2367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23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BE1C8-F91F-1658-8C1F-73A9E720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8CE78A-D96B-33C0-33A0-468F2DD0E6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D321EE-D78A-F57B-1CD2-223B40A28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AEC31A-A755-CE36-445A-8B74D3004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9045F8-A967-2F7A-C60E-BF33C95E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5365E8-79B6-EFD3-BA41-AB05D927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20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67D65F-CE7C-848C-FB59-FA3A7228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741E7E-1400-7E81-CED8-C02017A25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5803DD-4840-3768-85E7-6FB92043A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9526E-53BC-4BE7-9590-B058D932826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06CF10-0B0E-22E5-1D43-4B0FDC8A5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7FA848-18FE-8CC7-111C-1A3419732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A84CC-DD73-4921-9545-657EF221F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69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29861153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qq_46744173/article/details/122199462" TargetMode="External"/><Relationship Id="rId5" Type="http://schemas.openxmlformats.org/officeDocument/2006/relationships/hyperlink" Target="https://gitee.com/lin-man/open-euler_sh" TargetMode="External"/><Relationship Id="rId4" Type="http://schemas.openxmlformats.org/officeDocument/2006/relationships/hyperlink" Target="https://blog.csdn.net/qq_46744173/article/details/122198126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0D19B-45CA-88B0-C747-1316E969F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37069D-18CF-F78C-F8A7-633DB5D43C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EB417C-8F43-B1B8-EEAB-BEFAC98B0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879F5E-9A15-A449-552C-49A3D1FB2073}"/>
              </a:ext>
            </a:extLst>
          </p:cNvPr>
          <p:cNvSpPr/>
          <p:nvPr/>
        </p:nvSpPr>
        <p:spPr>
          <a:xfrm>
            <a:off x="3594353" y="2449884"/>
            <a:ext cx="5003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err="1">
                <a:solidFill>
                  <a:srgbClr val="003299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openEuler</a:t>
            </a:r>
            <a:r>
              <a:rPr lang="zh-CN" altLang="zh-CN" sz="5400" dirty="0">
                <a:solidFill>
                  <a:srgbClr val="003299"/>
                </a:solidFill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实验</a:t>
            </a:r>
            <a:endParaRPr lang="zh-CN" altLang="en-US" sz="5400" b="0" cap="none" spc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521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61668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）安装到虚拟机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①新建虚拟机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B7F74-9B98-4410-CF05-DBE1A043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1188" y="2652553"/>
            <a:ext cx="3732061" cy="3489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A1B7C-01C6-9F66-1EA5-DC43CDF7E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5215" y="2710308"/>
            <a:ext cx="3623936" cy="337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4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61668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）安装到虚拟机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①新建虚拟机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B7F74-9B98-4410-CF05-DBE1A043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5107" y="2652553"/>
            <a:ext cx="3704223" cy="3489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A1B7C-01C6-9F66-1EA5-DC43CDF7E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5215" y="2740131"/>
            <a:ext cx="3623936" cy="33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69081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）安装到虚拟机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②进入虚拟机，开始安装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B7F74-9B98-4410-CF05-DBE1A043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9395" y="2749627"/>
            <a:ext cx="4084268" cy="30804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A1B7C-01C6-9F66-1EA5-DC43CDF7E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8206" y="2718939"/>
            <a:ext cx="4184398" cy="30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3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69081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）安装到虚拟机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②进入虚拟机，开始安装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B7F74-9B98-4410-CF05-DBE1A043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7041" y="2749627"/>
            <a:ext cx="4068975" cy="30804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A1B7C-01C6-9F66-1EA5-DC43CDF7E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4987" y="2718939"/>
            <a:ext cx="4130836" cy="30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8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69081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）安装到虚拟机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②进入虚拟机，开始安装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B7F74-9B98-4410-CF05-DBE1A043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7041" y="2762150"/>
            <a:ext cx="4068975" cy="30554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A1B7C-01C6-9F66-1EA5-DC43CDF7E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238" y="2718939"/>
            <a:ext cx="4092334" cy="30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51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93471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）安装桌面环境（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gnome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）以及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terminal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①配置清华源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C8D48ED-DD7A-84E9-FD21-7F1CD58D4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6"/>
          <a:stretch/>
        </p:blipFill>
        <p:spPr bwMode="auto">
          <a:xfrm>
            <a:off x="1782762" y="2820194"/>
            <a:ext cx="9123415" cy="3009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2445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93471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）安装桌面环境（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gnome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）以及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terminal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②安装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gnome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terminal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5F630-E8D4-22B9-5F6C-8E83189DE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154"/>
          <a:stretch/>
        </p:blipFill>
        <p:spPr bwMode="auto">
          <a:xfrm>
            <a:off x="557212" y="2597566"/>
            <a:ext cx="11463337" cy="5037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B97A8C-9283-32A1-8127-45A0EC51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640" y="3101313"/>
            <a:ext cx="6756719" cy="307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1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93471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）安装桌面环境（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gnome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）以及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terminal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②安装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gnome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terminal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260B1C-D125-27AB-32D2-DE061422C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97"/>
          <a:stretch/>
        </p:blipFill>
        <p:spPr bwMode="auto">
          <a:xfrm>
            <a:off x="1672907" y="2629314"/>
            <a:ext cx="9453031" cy="3566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964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93471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）安装桌面环境（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gnome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）以及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terminal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②安装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gnome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terminal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1BBACE-B392-2EF8-2788-4C95317B8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40" y="2621972"/>
            <a:ext cx="10515600" cy="1372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DF6DD9-399D-1318-3667-DBAC53FD0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92" y="4055955"/>
            <a:ext cx="10519567" cy="17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4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93471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）安装桌面环境（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gnome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）以及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terminal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③gnome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桌面安装成功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34A56F-D4E1-0F61-4E50-9A3FDFF8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750" y="2597566"/>
            <a:ext cx="4755119" cy="35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8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316032" y="219738"/>
            <a:ext cx="32494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实验分工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AA0B17-2791-D7DE-410A-7EE4230B5D01}"/>
              </a:ext>
            </a:extLst>
          </p:cNvPr>
          <p:cNvSpPr txBox="1"/>
          <p:nvPr/>
        </p:nvSpPr>
        <p:spPr>
          <a:xfrm>
            <a:off x="1453115" y="1366897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姓名：项 枫 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班级：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2022211801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学号：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2022211570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分工：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100%</a:t>
            </a:r>
            <a:endParaRPr kumimoji="0" lang="zh-CN" altLang="en-US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768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06657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4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）执行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uname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 -a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指令、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getconf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 PAGESIZE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指令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C4E7D9-54FF-F52F-7A76-7BEB60166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" t="-38" r="4522" b="18643"/>
          <a:stretch/>
        </p:blipFill>
        <p:spPr bwMode="auto">
          <a:xfrm>
            <a:off x="3522980" y="2284432"/>
            <a:ext cx="6007788" cy="3873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522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06657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5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Firefox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957DF2-0669-96A1-5D75-5DCBE9A77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1" t="30152" r="7657" b="15439"/>
          <a:stretch/>
        </p:blipFill>
        <p:spPr bwMode="auto">
          <a:xfrm>
            <a:off x="1140933" y="2372712"/>
            <a:ext cx="5127625" cy="2571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065110-FA62-FD80-B493-7487ABB7E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1" b="52322"/>
          <a:stretch/>
        </p:blipFill>
        <p:spPr bwMode="auto">
          <a:xfrm>
            <a:off x="6554789" y="2372712"/>
            <a:ext cx="5274310" cy="25332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8871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06657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）系统备份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EB8080-6569-FEFD-434A-84DE2B9E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57" y="2249527"/>
            <a:ext cx="5274310" cy="31515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30E995-9700-8657-A952-569C70CC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40142"/>
          <a:stretch/>
        </p:blipFill>
        <p:spPr bwMode="auto">
          <a:xfrm>
            <a:off x="6329680" y="2249527"/>
            <a:ext cx="5271770" cy="1990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EA0FEA-D5B0-267D-02C6-74564A1B01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791"/>
          <a:stretch/>
        </p:blipFill>
        <p:spPr bwMode="auto">
          <a:xfrm>
            <a:off x="6327140" y="4543782"/>
            <a:ext cx="5274310" cy="857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4766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06657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）内核源码下载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①在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gitee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仓库中下载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openEuler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内核压缩文件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F91DB2-BC05-ABF5-F00E-77A98932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02" t="4537" b="7166"/>
          <a:stretch/>
        </p:blipFill>
        <p:spPr bwMode="auto">
          <a:xfrm>
            <a:off x="3615528" y="2597566"/>
            <a:ext cx="5171285" cy="3614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9993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06657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）内核源码下载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②解压缩至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usr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src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/kernels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CF0818-9E5D-CFC0-67A2-AF24F0A73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" b="57286"/>
          <a:stretch/>
        </p:blipFill>
        <p:spPr bwMode="auto">
          <a:xfrm>
            <a:off x="1571458" y="2718594"/>
            <a:ext cx="9394199" cy="3065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2895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）清理代码树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进入解压好的源码文件夹执行命令，清理过去内核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编译产生的文件。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D69CC4-8306-4A10-B900-A18ADA387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09" b="48562"/>
          <a:stretch/>
        </p:blipFill>
        <p:spPr bwMode="auto">
          <a:xfrm>
            <a:off x="1078791" y="3475500"/>
            <a:ext cx="10779584" cy="1284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1836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4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）生成内核配置文件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.config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①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先将将系统原配置文件拷贝过来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BFDBAC-6D8C-3A01-E306-7B3B0D2F5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3047"/>
            <a:ext cx="11065834" cy="25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6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4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）生成内核配置文件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.config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②执行依赖安装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F9FAF4-BAA3-A44B-1B42-26A0F90FA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73"/>
          <a:stretch/>
        </p:blipFill>
        <p:spPr bwMode="auto">
          <a:xfrm>
            <a:off x="519662" y="2835135"/>
            <a:ext cx="5697622" cy="29222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B4F6F5-846E-18C1-313A-339B3B9FA0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35" b="7184"/>
          <a:stretch/>
        </p:blipFill>
        <p:spPr bwMode="auto">
          <a:xfrm>
            <a:off x="6567487" y="2533235"/>
            <a:ext cx="5274310" cy="345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8146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4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）生成内核配置文件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.config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③对配置进行需要的更改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我没有改动直接默认配置，然后选择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Save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，生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成了一个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.config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文件。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4CB7C3-863E-53A0-1739-571BB86F5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9" b="11586"/>
          <a:stretch/>
        </p:blipFill>
        <p:spPr bwMode="auto">
          <a:xfrm>
            <a:off x="2035803" y="3582451"/>
            <a:ext cx="3238889" cy="2589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0E8912-B8AA-CC83-0799-18673D280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7" b="16969"/>
          <a:stretch/>
        </p:blipFill>
        <p:spPr bwMode="auto">
          <a:xfrm>
            <a:off x="6185334" y="3582452"/>
            <a:ext cx="4365854" cy="2554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1072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5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）内核编译及安装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①安装所需组件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A0905A-E3C5-2AD4-3AB3-1BC7D84DE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26" b="11119"/>
          <a:stretch/>
        </p:blipFill>
        <p:spPr bwMode="auto">
          <a:xfrm>
            <a:off x="935666" y="3475483"/>
            <a:ext cx="5274310" cy="2686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40149E-5285-87BE-5DC6-D68924291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17" b="7021"/>
          <a:stretch/>
        </p:blipFill>
        <p:spPr bwMode="auto">
          <a:xfrm>
            <a:off x="6398728" y="1027906"/>
            <a:ext cx="5274310" cy="358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B8F43A-0DF5-2E64-EDFC-A5323550B1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04" b="27241"/>
          <a:stretch/>
        </p:blipFill>
        <p:spPr bwMode="auto">
          <a:xfrm>
            <a:off x="6398728" y="4818508"/>
            <a:ext cx="5274310" cy="128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0785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372739" y="219738"/>
            <a:ext cx="32494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实验环境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1A6BAB-4748-4DED-AD09-0D2D94B7B491}"/>
              </a:ext>
            </a:extLst>
          </p:cNvPr>
          <p:cNvSpPr txBox="1"/>
          <p:nvPr/>
        </p:nvSpPr>
        <p:spPr>
          <a:xfrm>
            <a:off x="1424762" y="1398300"/>
            <a:ext cx="6996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虚拟机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Vmware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openEuler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操作系统。</a:t>
            </a:r>
          </a:p>
        </p:txBody>
      </p:sp>
    </p:spTree>
    <p:extLst>
      <p:ext uri="{BB962C8B-B14F-4D97-AF65-F5344CB8AC3E}">
        <p14:creationId xmlns:p14="http://schemas.microsoft.com/office/powerpoint/2010/main" val="413380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5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）内核编译及安装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②开始编译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75349-EB28-D50D-BACA-4BA99132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09" y="2597566"/>
            <a:ext cx="5131597" cy="36383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EF410A-D23B-2916-C913-156550024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162" y="2603891"/>
            <a:ext cx="4861795" cy="363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40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5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）内核编译及安装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③安装模块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75349-EB28-D50D-BACA-4BA99132E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5505" y="2597566"/>
            <a:ext cx="4761204" cy="36383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EF410A-D23B-2916-C913-156550024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0481" y="2603891"/>
            <a:ext cx="4811156" cy="363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49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5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）内核编译及安装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④安装内核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96D8B0-5E4E-BFFA-6F39-84E5F8326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5" t="76717" r="37197" b="12580"/>
          <a:stretch/>
        </p:blipFill>
        <p:spPr bwMode="auto">
          <a:xfrm>
            <a:off x="1681480" y="3036075"/>
            <a:ext cx="10026126" cy="1569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0084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5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）内核编译及安装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⑤在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/boot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目录下查看新安装的内核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5C2894-1FBA-99C2-8AD7-356C0E339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0" t="38399" r="5473" b="9719"/>
          <a:stretch/>
        </p:blipFill>
        <p:spPr bwMode="auto">
          <a:xfrm>
            <a:off x="2442913" y="2718594"/>
            <a:ext cx="7306174" cy="33603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D86CA5C-DFB6-44D8-7870-D1FF1270AE78}"/>
              </a:ext>
            </a:extLst>
          </p:cNvPr>
          <p:cNvCxnSpPr>
            <a:cxnSpLocks/>
          </p:cNvCxnSpPr>
          <p:nvPr/>
        </p:nvCxnSpPr>
        <p:spPr>
          <a:xfrm flipH="1">
            <a:off x="5695315" y="4972050"/>
            <a:ext cx="1448435" cy="6413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2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6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）更新引导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①下面的命令会根据 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/boot/ 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目录下的内核文件自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动更新启动引导文件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D6FB60-A585-CCBF-731A-7AB31081C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" t="6232" b="25496"/>
          <a:stretch/>
        </p:blipFill>
        <p:spPr bwMode="auto">
          <a:xfrm>
            <a:off x="2317433" y="3327578"/>
            <a:ext cx="8566754" cy="22483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6034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6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）更新引导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②重启，箭头所指即为我们新安装的内核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8A81B7-A236-C767-123E-E5E80808A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70" b="31240"/>
          <a:stretch/>
        </p:blipFill>
        <p:spPr bwMode="auto">
          <a:xfrm>
            <a:off x="2590799" y="2996247"/>
            <a:ext cx="8279430" cy="25561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3081255-7061-0261-CFAD-FBFDEDA664BB}"/>
              </a:ext>
            </a:extLst>
          </p:cNvPr>
          <p:cNvCxnSpPr>
            <a:cxnSpLocks/>
          </p:cNvCxnSpPr>
          <p:nvPr/>
        </p:nvCxnSpPr>
        <p:spPr>
          <a:xfrm flipH="1" flipV="1">
            <a:off x="6668601" y="3331320"/>
            <a:ext cx="1718162" cy="583455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8029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7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）修改默认启动内核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①查看当前系统所有可用内核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1049C9-DE6D-C54B-D31A-11DBEF68D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90"/>
          <a:stretch/>
        </p:blipFill>
        <p:spPr bwMode="auto">
          <a:xfrm>
            <a:off x="1817761" y="2835135"/>
            <a:ext cx="9753526" cy="2828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4554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7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）修改默认启动内核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②查看当前默认启动内核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E6E838-AD96-2EAE-BEB0-A170502DF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" r="8597" b="30709"/>
          <a:stretch/>
        </p:blipFill>
        <p:spPr bwMode="auto">
          <a:xfrm>
            <a:off x="762000" y="3152430"/>
            <a:ext cx="11065834" cy="1336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630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7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）修改默认启动内核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③修改默认启动内核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9B895D-37DB-4AFA-639B-897B4AC59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810" y="2798395"/>
            <a:ext cx="9889108" cy="23165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2930DD7-F381-6B70-FA94-44E2C37FB7D4}"/>
              </a:ext>
            </a:extLst>
          </p:cNvPr>
          <p:cNvSpPr/>
          <p:nvPr/>
        </p:nvSpPr>
        <p:spPr>
          <a:xfrm>
            <a:off x="1552810" y="3488947"/>
            <a:ext cx="3075305" cy="10252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302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、内核编译安装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7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）修改默认启动内核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④执行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uname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 -a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指令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8251CD-954B-15C0-5A30-A3D01E621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2" t="41512" r="9741" b="34353"/>
          <a:stretch/>
        </p:blipFill>
        <p:spPr bwMode="auto">
          <a:xfrm>
            <a:off x="1357994" y="3021976"/>
            <a:ext cx="10235704" cy="20786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42DF768-3092-AFDE-A021-06B915985719}"/>
              </a:ext>
            </a:extLst>
          </p:cNvPr>
          <p:cNvSpPr/>
          <p:nvPr/>
        </p:nvSpPr>
        <p:spPr>
          <a:xfrm>
            <a:off x="1357993" y="4206765"/>
            <a:ext cx="10114869" cy="10420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2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61668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）下载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OpenEular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镜像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01A594-72D1-6517-58C3-65E04E625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27" y="2275882"/>
            <a:ext cx="5474398" cy="39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24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、使用 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kmalloc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分配 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的内存，并打印指针地址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）创建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kmalloc.c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Makefile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文件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33C053-B660-2EC5-7A31-E8B2E2ED2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99" y="2074639"/>
            <a:ext cx="3021726" cy="41851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F08167-E950-F0F1-761F-89D0C5B8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439" y="2416544"/>
            <a:ext cx="6859071" cy="28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72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、使用 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kmalloc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分配 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的内存，并打印指针地址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）编译、加载模块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62D1F-87B9-B74E-5D65-0D5A149ED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53" b="8791"/>
          <a:stretch/>
        </p:blipFill>
        <p:spPr bwMode="auto">
          <a:xfrm>
            <a:off x="2887661" y="2353469"/>
            <a:ext cx="7844801" cy="3847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372101A-378B-D613-F96B-C7D802530F2B}"/>
              </a:ext>
            </a:extLst>
          </p:cNvPr>
          <p:cNvSpPr/>
          <p:nvPr/>
        </p:nvSpPr>
        <p:spPr>
          <a:xfrm>
            <a:off x="2938466" y="4277123"/>
            <a:ext cx="3871595" cy="5806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08BE03-9E0C-E057-DBEE-27721AC4ADAC}"/>
              </a:ext>
            </a:extLst>
          </p:cNvPr>
          <p:cNvSpPr/>
          <p:nvPr/>
        </p:nvSpPr>
        <p:spPr>
          <a:xfrm>
            <a:off x="3076892" y="5361622"/>
            <a:ext cx="3871594" cy="7105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091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5" y="1027906"/>
            <a:ext cx="1183735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、使用 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kmalloc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分配 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的内存，并打印指针地址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）查看内存布局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打开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usr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src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/kernels/kernel-4.19.90-2305.50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/Documentation/x86/x86_64/mm.txt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文件。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7CE53C-F4CC-7AA6-39C4-ED05A381C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182" y="3181032"/>
            <a:ext cx="7493635" cy="30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53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5" y="1027906"/>
            <a:ext cx="1183735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、使用 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kmalloc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分配 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的内存，并打印指针地址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）查看内存布局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打开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usr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src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/kernels/kernel-4.19.90-2305.50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/Documentation/x86/x86_64/mm.txt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文件。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7CE53C-F4CC-7AA6-39C4-ED05A381C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2038" y="3181032"/>
            <a:ext cx="7127922" cy="30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76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5" y="1027906"/>
            <a:ext cx="1183735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、使用 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kmalloc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分配 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的内存，并打印指针地址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）查看内存布局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打开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usr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src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/kernels/kernel-4.19.90-2305.50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/Documentation/x86/x86_64/mm.txt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文件。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7CE53C-F4CC-7AA6-39C4-ED05A381C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6325" y="3506508"/>
            <a:ext cx="7812112" cy="23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0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5" y="1027906"/>
            <a:ext cx="110229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、使用 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kmalloc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分配 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的内存，并打印指针地址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）结果分析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由运行结果可知，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kmalloc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分配的内存地址，位于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内核空间。</a:t>
            </a:r>
            <a:endParaRPr kumimoji="0" lang="zh-CN" altLang="en-US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918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使用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vmalloc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分别分配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64MB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）创建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vmalloc.c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Makefile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5A5248-E77C-85F4-D017-3B5A261EF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64" y="2597566"/>
            <a:ext cx="2264856" cy="36459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78F83C-110C-F47A-F8AC-BFE3EB0E9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155" y="2815968"/>
            <a:ext cx="7422510" cy="30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1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、使用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vmalloc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分别分配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64MB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）编译、加载模块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D519E0-237B-8E42-CC08-960250D25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93" b="34306"/>
          <a:stretch/>
        </p:blipFill>
        <p:spPr bwMode="auto">
          <a:xfrm>
            <a:off x="2938465" y="2508626"/>
            <a:ext cx="6985926" cy="24383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4F4A43-F7C5-7877-0CE5-C3125574A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69" b="8421"/>
          <a:stretch/>
        </p:blipFill>
        <p:spPr bwMode="auto">
          <a:xfrm>
            <a:off x="2938465" y="4854183"/>
            <a:ext cx="6985926" cy="14252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75709BD-BD95-2AC9-52A5-040CDA307E14}"/>
              </a:ext>
            </a:extLst>
          </p:cNvPr>
          <p:cNvSpPr/>
          <p:nvPr/>
        </p:nvSpPr>
        <p:spPr>
          <a:xfrm>
            <a:off x="2938465" y="4365442"/>
            <a:ext cx="2990848" cy="5805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203373-D401-FE6E-8B3C-82D6739E2888}"/>
              </a:ext>
            </a:extLst>
          </p:cNvPr>
          <p:cNvSpPr/>
          <p:nvPr/>
        </p:nvSpPr>
        <p:spPr>
          <a:xfrm>
            <a:off x="2938465" y="5345473"/>
            <a:ext cx="2862260" cy="84478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780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5" y="1027906"/>
            <a:ext cx="108140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、使用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vmalloc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分别分配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64MB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）查看内存布局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打开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usr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src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/kernels/kernel-4.19.90-2305.50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/Documentation/x86/x86_64/mm.txt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文件。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5E6281-2D93-B481-DD5E-A12273D33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9429" y="3630557"/>
            <a:ext cx="5902203" cy="262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8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5" y="1027906"/>
            <a:ext cx="108140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、使用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vmalloc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分别分配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64MB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）查看内存布局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打开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usr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src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/kernels/kernel-4.19.90-2305.50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/Documentation/x86/x86_64/mm.txt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文件。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5E6281-2D93-B481-DD5E-A12273D33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146" y="3623469"/>
            <a:ext cx="6262769" cy="262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4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61668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）安装到虚拟机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①新建虚拟机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B7F74-9B98-4410-CF05-DBE1A043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439" y="2597566"/>
            <a:ext cx="3797561" cy="35998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A1B7C-01C6-9F66-1EA5-DC43CDF7E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329" y="2597566"/>
            <a:ext cx="3835709" cy="35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07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5" y="1027906"/>
            <a:ext cx="108140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、使用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vmalloc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分别分配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64MB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）查看内存布局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打开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usr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src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/kernels/kernel-4.19.90-2305.50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/Documentation/x86/x86_64/mm.txt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文件。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5E6281-2D93-B481-DD5E-A12273D3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4885" y="3788814"/>
            <a:ext cx="10515600" cy="111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6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442294" y="216963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内存管理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5" y="1027906"/>
            <a:ext cx="110229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、使用</a:t>
            </a:r>
            <a:r>
              <a:rPr kumimoji="0" lang="en-US" altLang="zh-CN" sz="3200" b="0" i="0" u="none" strike="noStrike" kern="1200" cap="none" spc="0" normalizeH="0" baseline="0" noProof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vmalloc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分别分配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8KB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64MB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的内存，打印指针地址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）结果分析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由运行结果可知，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vmalloc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分配的内存地址，位于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内核空间。</a:t>
            </a:r>
            <a:endParaRPr kumimoji="0" lang="zh-CN" altLang="en-US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794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798153" y="221566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内核时间管理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、调用内核时钟接口打印当前时间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）创建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current_time.c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和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Makefile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文件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E3BB0-BBBA-08DE-063B-3EB660F43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652" y="2055813"/>
            <a:ext cx="3443025" cy="42546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35F1DF-D138-E620-29A2-64B13DD2F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576" y="2687756"/>
            <a:ext cx="6034296" cy="24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6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798153" y="221566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内核时间管理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、调用内核时钟接口打印当前时间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）编译运行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CE9289-6301-F4FD-C75B-ED78E14D3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407" y="2326689"/>
            <a:ext cx="8178357" cy="34078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530D030-4D1D-80B8-7CB7-748042520A54}"/>
              </a:ext>
            </a:extLst>
          </p:cNvPr>
          <p:cNvSpPr/>
          <p:nvPr/>
        </p:nvSpPr>
        <p:spPr>
          <a:xfrm>
            <a:off x="2140407" y="4234546"/>
            <a:ext cx="3062458" cy="40833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BC040C-4CEF-8AD9-798B-24189C2C6ACF}"/>
              </a:ext>
            </a:extLst>
          </p:cNvPr>
          <p:cNvSpPr/>
          <p:nvPr/>
        </p:nvSpPr>
        <p:spPr>
          <a:xfrm>
            <a:off x="2140407" y="4957617"/>
            <a:ext cx="3062458" cy="5004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16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798153" y="221566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内核时间管理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、调用内核时钟接口打印当前时间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）结果分析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成功在在屏幕上打印出格式化的时间、日期，并正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确地加载和卸载。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826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798153" y="221566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内核时间管理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、编写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timer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，在特定时刻打印 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hello,world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）创建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timer_example.c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和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Makefile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97D2DD-8D00-8E9D-6DFE-F3200087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47" y="2055813"/>
            <a:ext cx="4087276" cy="42851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6B1585-9236-6A16-8905-6307B6263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73557"/>
            <a:ext cx="5288280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65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798153" y="221566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内核时间管理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、编写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timer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，在特定时刻打印 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hello,world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）编译运行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3B70DE-6DEF-C030-6260-5311F72FF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45" y="2197097"/>
            <a:ext cx="6627909" cy="39267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D8403C6-F871-08BB-63D5-C4D3712B80CC}"/>
              </a:ext>
            </a:extLst>
          </p:cNvPr>
          <p:cNvSpPr/>
          <p:nvPr/>
        </p:nvSpPr>
        <p:spPr>
          <a:xfrm>
            <a:off x="2782045" y="4437202"/>
            <a:ext cx="2237740" cy="32618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442DEC-D1A7-446C-6EFB-D97EAB5A1349}"/>
              </a:ext>
            </a:extLst>
          </p:cNvPr>
          <p:cNvSpPr/>
          <p:nvPr/>
        </p:nvSpPr>
        <p:spPr>
          <a:xfrm>
            <a:off x="2782044" y="4855357"/>
            <a:ext cx="2775239" cy="32618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1F38BC-46DC-BC3C-B7F3-54F93699419A}"/>
              </a:ext>
            </a:extLst>
          </p:cNvPr>
          <p:cNvSpPr/>
          <p:nvPr/>
        </p:nvSpPr>
        <p:spPr>
          <a:xfrm>
            <a:off x="2782044" y="5429194"/>
            <a:ext cx="2938272" cy="48250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96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798153" y="221566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内核时间管理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、编写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timer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，在特定时刻打印 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hello,world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）结果分析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加载该内核模块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10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秒后打印 “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hello,world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!”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，因为定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时器执行了定时操作。合理使用定时器，可以使工作在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指定时间点上执行，我们只需要执行一些初始化工作，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设置一个超时时间，指定超时发生后执行的函数，然后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激活定时器就可以了。指定的函数在定时器到期时自动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执行。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217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798153" y="221566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内核时间管理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、调用内核时钟接口，监控累加计算代码的运行时间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）创建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sum_time.c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和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Makefile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07D159-DD8B-7A41-512F-A9C96758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206" y="2164531"/>
            <a:ext cx="2561600" cy="4219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597E23-BB8B-BF39-381F-ACC67A9BA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68" y="2559204"/>
            <a:ext cx="5916527" cy="24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2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798153" y="221566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内核时间管理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、调用内核时钟接口，监控累加计算代码的运行时间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）编译运行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9C2BB7-3E55-78E1-98D3-928A414A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26" y="2105124"/>
            <a:ext cx="6422347" cy="40841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92252B-5A5E-B76A-838E-F918B714E7A3}"/>
              </a:ext>
            </a:extLst>
          </p:cNvPr>
          <p:cNvSpPr/>
          <p:nvPr/>
        </p:nvSpPr>
        <p:spPr>
          <a:xfrm>
            <a:off x="5627384" y="4418061"/>
            <a:ext cx="284317" cy="2034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302DD8-2359-6C38-238B-D5907E5DD3A8}"/>
              </a:ext>
            </a:extLst>
          </p:cNvPr>
          <p:cNvSpPr/>
          <p:nvPr/>
        </p:nvSpPr>
        <p:spPr>
          <a:xfrm>
            <a:off x="5627384" y="5626629"/>
            <a:ext cx="284317" cy="2034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41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61668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）安装到虚拟机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①新建虚拟机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B7F74-9B98-4410-CF05-DBE1A043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84" y="2597566"/>
            <a:ext cx="3774671" cy="35998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A1B7C-01C6-9F66-1EA5-DC43CDF7E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7404" y="2597566"/>
            <a:ext cx="3779558" cy="35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24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798153" y="221566"/>
            <a:ext cx="5653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内核时间管理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110658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、调用内核时钟接口，监控累加计算代码的运行时间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）结果分析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由程序运行结果可以看出，从 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1 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到 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100000 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的累加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和所花时间是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 us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2407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382602" y="205562"/>
            <a:ext cx="464776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问题及解决方案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C3F0D19-3188-AD76-26B1-367D81C89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285911"/>
              </p:ext>
            </p:extLst>
          </p:nvPr>
        </p:nvGraphicFramePr>
        <p:xfrm>
          <a:off x="2706486" y="1695986"/>
          <a:ext cx="7737610" cy="34660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68805">
                  <a:extLst>
                    <a:ext uri="{9D8B030D-6E8A-4147-A177-3AD203B41FA5}">
                      <a16:colId xmlns:a16="http://schemas.microsoft.com/office/drawing/2014/main" val="1205663933"/>
                    </a:ext>
                  </a:extLst>
                </a:gridCol>
                <a:gridCol w="3868805">
                  <a:extLst>
                    <a:ext uri="{9D8B030D-6E8A-4147-A177-3AD203B41FA5}">
                      <a16:colId xmlns:a16="http://schemas.microsoft.com/office/drawing/2014/main" val="1807154742"/>
                    </a:ext>
                  </a:extLst>
                </a:gridCol>
              </a:tblGrid>
              <a:tr h="3319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3175000" algn="l"/>
                        </a:tabLst>
                      </a:pPr>
                      <a:r>
                        <a:rPr lang="zh-CN" sz="1200" kern="100">
                          <a:effectLst/>
                        </a:rPr>
                        <a:t>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3175000" algn="l"/>
                        </a:tabLst>
                      </a:pPr>
                      <a:r>
                        <a:rPr lang="zh-CN" sz="1200" kern="100">
                          <a:effectLst/>
                        </a:rPr>
                        <a:t>解决方案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962895"/>
                  </a:ext>
                </a:extLst>
              </a:tr>
              <a:tr h="15834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tabLst>
                          <a:tab pos="3175000" algn="l"/>
                        </a:tabLst>
                      </a:pPr>
                      <a:r>
                        <a:rPr lang="zh-CN" sz="1200" kern="100">
                          <a:effectLst/>
                        </a:rPr>
                        <a:t>安装</a:t>
                      </a:r>
                      <a:r>
                        <a:rPr lang="en-US" sz="1200" kern="100">
                          <a:effectLst/>
                        </a:rPr>
                        <a:t>gnome</a:t>
                      </a:r>
                      <a:r>
                        <a:rPr lang="zh-CN" sz="1200" kern="100">
                          <a:effectLst/>
                        </a:rPr>
                        <a:t>后，登录后无法进入桌面，重新安装后，可正常进入。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tabLst>
                          <a:tab pos="3175000" algn="l"/>
                        </a:tabLst>
                      </a:pPr>
                      <a:r>
                        <a:rPr lang="en-US" sz="1050" u="sng" kern="100">
                          <a:effectLst/>
                          <a:hlinkClick r:id="rId3"/>
                        </a:rPr>
                        <a:t>在 openEuler 上安装桌面环境 - 知乎 (zhihu.com)</a:t>
                      </a:r>
                      <a:endParaRPr lang="zh-CN" sz="1050" kern="1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tabLst>
                          <a:tab pos="3175000" algn="l"/>
                        </a:tabLst>
                      </a:pPr>
                      <a:r>
                        <a:rPr lang="en-US" sz="1050" u="sng" kern="100">
                          <a:effectLst/>
                          <a:hlinkClick r:id="rId4"/>
                        </a:rPr>
                        <a:t>实验一、openEuler操作系统安装与内核编译_安装openeuler操作系统实验报告-CSDN博客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587674"/>
                  </a:ext>
                </a:extLst>
              </a:tr>
              <a:tr h="6136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tabLst>
                          <a:tab pos="3175000" algn="l"/>
                        </a:tabLst>
                      </a:pPr>
                      <a:r>
                        <a:rPr lang="zh-CN" sz="1200" kern="100">
                          <a:effectLst/>
                        </a:rPr>
                        <a:t>内存管理、内核时间管理代码参考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tabLst>
                          <a:tab pos="3175000" algn="l"/>
                        </a:tabLst>
                      </a:pPr>
                      <a:r>
                        <a:rPr lang="en-US" sz="1050" u="sng" kern="100">
                          <a:effectLst/>
                          <a:hlinkClick r:id="rId5"/>
                        </a:rPr>
                        <a:t>NWPU_OS教学/OpenEuler_实验 (gitee.com)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9363019"/>
                  </a:ext>
                </a:extLst>
              </a:tr>
              <a:tr h="9369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tabLst>
                          <a:tab pos="3175000" algn="l"/>
                        </a:tabLst>
                      </a:pPr>
                      <a:r>
                        <a:rPr lang="zh-CN" sz="1200" kern="100">
                          <a:effectLst/>
                        </a:rPr>
                        <a:t>实验过程参考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tabLst>
                          <a:tab pos="3175000" algn="l"/>
                        </a:tabLst>
                      </a:pPr>
                      <a:r>
                        <a:rPr lang="en-US" sz="1050" u="sng" kern="100" dirty="0" err="1">
                          <a:effectLst/>
                          <a:hlinkClick r:id="rId6"/>
                        </a:rPr>
                        <a:t>OpenEuler实验_本次实验服务器已完成内核编译</a:t>
                      </a:r>
                      <a:r>
                        <a:rPr lang="en-US" sz="1050" u="sng" kern="100" dirty="0">
                          <a:effectLst/>
                          <a:hlinkClick r:id="rId6"/>
                        </a:rPr>
                        <a:t>(</a:t>
                      </a:r>
                      <a:r>
                        <a:rPr lang="en-US" sz="1050" u="sng" kern="100" dirty="0" err="1">
                          <a:effectLst/>
                          <a:hlinkClick r:id="rId6"/>
                        </a:rPr>
                        <a:t>openeuler</a:t>
                      </a:r>
                      <a:r>
                        <a:rPr lang="en-US" sz="1050" u="sng" kern="100" dirty="0">
                          <a:effectLst/>
                          <a:hlinkClick r:id="rId6"/>
                        </a:rPr>
                        <a:t> 4.19.08),</a:t>
                      </a:r>
                      <a:r>
                        <a:rPr lang="en-US" sz="1050" u="sng" kern="100" dirty="0" err="1">
                          <a:effectLst/>
                          <a:hlinkClick r:id="rId6"/>
                        </a:rPr>
                        <a:t>可直接开始实验-CSDN博客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133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941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1119963" y="164859"/>
            <a:ext cx="20854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563083" y="1509915"/>
            <a:ext cx="11065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此次实验，不仅增强了我的技能，也使我对</a:t>
            </a:r>
            <a:r>
              <a:rPr lang="en-US" altLang="zh-CN" sz="320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openEuler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操作系统的安装与编译、内存管理以及内核时间管理有了较为深刻</a:t>
            </a:r>
            <a:r>
              <a:rPr lang="zh-CN" altLang="en-US" sz="320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的理解，为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我未来的学习和工作奠定了坚实基础。</a:t>
            </a:r>
          </a:p>
        </p:txBody>
      </p:sp>
    </p:spTree>
    <p:extLst>
      <p:ext uri="{BB962C8B-B14F-4D97-AF65-F5344CB8AC3E}">
        <p14:creationId xmlns:p14="http://schemas.microsoft.com/office/powerpoint/2010/main" val="4190790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0D19B-45CA-88B0-C747-1316E969F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37069D-18CF-F78C-F8A7-633DB5D43C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EB417C-8F43-B1B8-EEAB-BEFAC98B0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879F5E-9A15-A449-552C-49A3D1FB2073}"/>
              </a:ext>
            </a:extLst>
          </p:cNvPr>
          <p:cNvSpPr/>
          <p:nvPr/>
        </p:nvSpPr>
        <p:spPr>
          <a:xfrm>
            <a:off x="5311171" y="2449884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solidFill>
                  <a:srgbClr val="003299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谢谢</a:t>
            </a:r>
            <a:endParaRPr lang="zh-CN" altLang="en-US" sz="5400" b="0" cap="none" spc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403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61668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）安装到虚拟机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①新建虚拟机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B7F74-9B98-4410-CF05-DBE1A043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84" y="2645849"/>
            <a:ext cx="3774671" cy="35032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A1B7C-01C6-9F66-1EA5-DC43CDF7E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7404" y="2608757"/>
            <a:ext cx="3779558" cy="35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9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61668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）安装到虚拟机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①新建虚拟机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B7F74-9B98-4410-CF05-DBE1A043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9057" y="2645849"/>
            <a:ext cx="3756324" cy="35032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A1B7C-01C6-9F66-1EA5-DC43CDF7E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7404" y="2617428"/>
            <a:ext cx="3779558" cy="35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4D2CD-DFF9-8378-B8CB-E69FF5B6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B3D9-6256-88C6-4512-30953646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AFA370-0D47-DFA3-959D-F37807216E65}"/>
              </a:ext>
            </a:extLst>
          </p:cNvPr>
          <p:cNvSpPr/>
          <p:nvPr/>
        </p:nvSpPr>
        <p:spPr>
          <a:xfrm>
            <a:off x="838200" y="205562"/>
            <a:ext cx="944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实验过程</a:t>
            </a:r>
            <a:r>
              <a:rPr lang="en-US" altLang="zh-CN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3200" b="0" cap="none" spc="0" dirty="0" err="1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openEuler</a:t>
            </a:r>
            <a:r>
              <a:rPr lang="zh-CN" altLang="en-US" sz="3200" b="0" cap="none" spc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操作系统安装与内核编译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D4378-9419-05E3-10B3-4B7FD5CD54A7}"/>
              </a:ext>
            </a:extLst>
          </p:cNvPr>
          <p:cNvSpPr txBox="1"/>
          <p:nvPr/>
        </p:nvSpPr>
        <p:spPr>
          <a:xfrm>
            <a:off x="935666" y="1027906"/>
            <a:ext cx="61668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、操作系统安装</a:t>
            </a:r>
            <a:endParaRPr kumimoji="0" lang="en-US" altLang="zh-CN" sz="3200" b="0" i="0" u="none" strike="noStrike" kern="1200" cap="none" spc="0" normalizeH="0" baseline="0" noProof="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）安装到虚拟机</a:t>
            </a:r>
            <a:endParaRPr lang="en-US" altLang="zh-CN" sz="3200" dirty="0">
              <a:ln w="0"/>
              <a:solidFill>
                <a:srgbClr val="00329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		</a:t>
            </a:r>
            <a:r>
              <a:rPr lang="zh-CN" altLang="en-US" sz="3200" dirty="0">
                <a:ln w="0"/>
                <a:solidFill>
                  <a:srgbClr val="00329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F0502020204030204"/>
                <a:ea typeface="等线" panose="02010600030101010101" pitchFamily="2" charset="-122"/>
              </a:rPr>
              <a:t>①新建虚拟机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B7F74-9B98-4410-CF05-DBE1A043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1188" y="2645849"/>
            <a:ext cx="3732061" cy="35032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A1B7C-01C6-9F66-1EA5-DC43CDF7E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5215" y="2617428"/>
            <a:ext cx="3623936" cy="35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2116</Words>
  <Application>Microsoft Office PowerPoint</Application>
  <PresentationFormat>宽屏</PresentationFormat>
  <Paragraphs>243</Paragraphs>
  <Slides>63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9" baseType="lpstr">
      <vt:lpstr>等线</vt:lpstr>
      <vt:lpstr>等线 Light</vt:lpstr>
      <vt:lpstr>黑体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枫 项</dc:creator>
  <cp:lastModifiedBy>枫 项</cp:lastModifiedBy>
  <cp:revision>40</cp:revision>
  <dcterms:created xsi:type="dcterms:W3CDTF">2024-05-31T08:23:27Z</dcterms:created>
  <dcterms:modified xsi:type="dcterms:W3CDTF">2024-05-31T10:08:50Z</dcterms:modified>
</cp:coreProperties>
</file>